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33" r:id="rId9"/>
    <p:sldId id="318" r:id="rId10"/>
    <p:sldId id="320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22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Types of Scenarios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 Managed Scenario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Unmanaged Scenario </a:t>
            </a:r>
            <a:endParaRPr lang="en-US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Flow of Development (Unmanaged Scenario)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Defining Data Model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Creating OData Service ( Business Service)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Types of Scenario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C812C73A-9956-4D1F-9859-3FF7E57A3189}"/>
              </a:ext>
            </a:extLst>
          </p:cNvPr>
          <p:cNvSpPr>
            <a:spLocks/>
          </p:cNvSpPr>
          <p:nvPr/>
        </p:nvSpPr>
        <p:spPr bwMode="auto">
          <a:xfrm>
            <a:off x="5530750" y="1685428"/>
            <a:ext cx="4476128" cy="2349367"/>
          </a:xfrm>
          <a:custGeom>
            <a:avLst/>
            <a:gdLst>
              <a:gd name="T0" fmla="*/ 2446 w 2614"/>
              <a:gd name="T1" fmla="*/ 906 h 1372"/>
              <a:gd name="T2" fmla="*/ 2446 w 2614"/>
              <a:gd name="T3" fmla="*/ 0 h 1372"/>
              <a:gd name="T4" fmla="*/ 0 w 2614"/>
              <a:gd name="T5" fmla="*/ 0 h 1372"/>
              <a:gd name="T6" fmla="*/ 0 w 2614"/>
              <a:gd name="T7" fmla="*/ 1203 h 1372"/>
              <a:gd name="T8" fmla="*/ 601 w 2614"/>
              <a:gd name="T9" fmla="*/ 1203 h 1372"/>
              <a:gd name="T10" fmla="*/ 601 w 2614"/>
              <a:gd name="T11" fmla="*/ 600 h 1372"/>
              <a:gd name="T12" fmla="*/ 1845 w 2614"/>
              <a:gd name="T13" fmla="*/ 600 h 1372"/>
              <a:gd name="T14" fmla="*/ 1845 w 2614"/>
              <a:gd name="T15" fmla="*/ 906 h 1372"/>
              <a:gd name="T16" fmla="*/ 1681 w 2614"/>
              <a:gd name="T17" fmla="*/ 906 h 1372"/>
              <a:gd name="T18" fmla="*/ 2148 w 2614"/>
              <a:gd name="T19" fmla="*/ 1372 h 1372"/>
              <a:gd name="T20" fmla="*/ 2614 w 2614"/>
              <a:gd name="T21" fmla="*/ 906 h 1372"/>
              <a:gd name="T22" fmla="*/ 2446 w 2614"/>
              <a:gd name="T23" fmla="*/ 906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4" h="1372">
                <a:moveTo>
                  <a:pt x="2446" y="906"/>
                </a:moveTo>
                <a:lnTo>
                  <a:pt x="2446" y="0"/>
                </a:lnTo>
                <a:lnTo>
                  <a:pt x="0" y="0"/>
                </a:lnTo>
                <a:lnTo>
                  <a:pt x="0" y="1203"/>
                </a:lnTo>
                <a:lnTo>
                  <a:pt x="601" y="1203"/>
                </a:lnTo>
                <a:lnTo>
                  <a:pt x="601" y="600"/>
                </a:lnTo>
                <a:lnTo>
                  <a:pt x="1845" y="600"/>
                </a:lnTo>
                <a:lnTo>
                  <a:pt x="1845" y="906"/>
                </a:lnTo>
                <a:lnTo>
                  <a:pt x="1681" y="906"/>
                </a:lnTo>
                <a:lnTo>
                  <a:pt x="2148" y="1372"/>
                </a:lnTo>
                <a:lnTo>
                  <a:pt x="2614" y="906"/>
                </a:lnTo>
                <a:lnTo>
                  <a:pt x="2446" y="90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093AE4-15FE-409E-BC9F-2C8F67E70FD3}"/>
              </a:ext>
            </a:extLst>
          </p:cNvPr>
          <p:cNvSpPr txBox="1"/>
          <p:nvPr/>
        </p:nvSpPr>
        <p:spPr>
          <a:xfrm>
            <a:off x="1846753" y="1315437"/>
            <a:ext cx="294745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Brownfield Implementation</a:t>
            </a:r>
            <a:endParaRPr lang="en-IN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E95384-7CF8-43EE-87C2-4CC5D12DF633}"/>
              </a:ext>
            </a:extLst>
          </p:cNvPr>
          <p:cNvSpPr/>
          <p:nvPr/>
        </p:nvSpPr>
        <p:spPr>
          <a:xfrm>
            <a:off x="655320" y="1721489"/>
            <a:ext cx="4266557" cy="206210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writing your own </a:t>
            </a:r>
            <a:r>
              <a:rPr lang="en-IN" sz="1600" dirty="0" smtClean="0">
                <a:solidFill>
                  <a:schemeClr val="bg1"/>
                </a:solidFill>
              </a:rPr>
              <a:t>logic</a:t>
            </a:r>
            <a:endParaRPr lang="en-IN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already have Business logic with you and you want to use that business logic to perform transactional capability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are own your own to manage your </a:t>
            </a:r>
            <a:r>
              <a:rPr lang="en-IN" sz="1600" dirty="0" smtClean="0">
                <a:solidFill>
                  <a:schemeClr val="bg1"/>
                </a:solidFill>
              </a:rPr>
              <a:t>implementation.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E1A013-FD86-4CD6-A796-D04B0648F151}"/>
              </a:ext>
            </a:extLst>
          </p:cNvPr>
          <p:cNvSpPr txBox="1"/>
          <p:nvPr/>
        </p:nvSpPr>
        <p:spPr>
          <a:xfrm>
            <a:off x="7516801" y="4036086"/>
            <a:ext cx="266218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Greenfield Implementation</a:t>
            </a:r>
            <a:endParaRPr lang="en-IN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43989EB4-EA79-4BCE-8BD6-9212FF2E4C42}"/>
              </a:ext>
            </a:extLst>
          </p:cNvPr>
          <p:cNvSpPr/>
          <p:nvPr/>
        </p:nvSpPr>
        <p:spPr>
          <a:xfrm>
            <a:off x="7516800" y="4442138"/>
            <a:ext cx="4235785" cy="181588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using the framework provided </a:t>
            </a:r>
            <a:r>
              <a:rPr lang="en-IN" sz="1600" dirty="0" smtClean="0">
                <a:solidFill>
                  <a:schemeClr val="bg1"/>
                </a:solidFill>
              </a:rPr>
              <a:t>implementation</a:t>
            </a:r>
            <a:endParaRPr lang="en-IN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do not have Business logic with you and you want system to create business logic for you </a:t>
            </a:r>
            <a:r>
              <a:rPr lang="en-IN" sz="1600" dirty="0" smtClean="0">
                <a:solidFill>
                  <a:schemeClr val="bg1"/>
                </a:solidFill>
              </a:rPr>
              <a:t>automatically.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009ED27-FB19-4745-9285-92503B72B635}"/>
              </a:ext>
            </a:extLst>
          </p:cNvPr>
          <p:cNvSpPr txBox="1"/>
          <p:nvPr/>
        </p:nvSpPr>
        <p:spPr>
          <a:xfrm>
            <a:off x="5856458" y="1961034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02. Managed Scenario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E436047F-6378-48BF-921F-A07B3F315FD8}"/>
              </a:ext>
            </a:extLst>
          </p:cNvPr>
          <p:cNvSpPr>
            <a:spLocks noEditPoints="1"/>
          </p:cNvSpPr>
          <p:nvPr/>
        </p:nvSpPr>
        <p:spPr bwMode="auto">
          <a:xfrm>
            <a:off x="8987132" y="3069583"/>
            <a:ext cx="410874" cy="360228"/>
          </a:xfrm>
          <a:custGeom>
            <a:avLst/>
            <a:gdLst>
              <a:gd name="T0" fmla="*/ 1491 w 1536"/>
              <a:gd name="T1" fmla="*/ 180 h 1350"/>
              <a:gd name="T2" fmla="*/ 1491 w 1536"/>
              <a:gd name="T3" fmla="*/ 180 h 1350"/>
              <a:gd name="T4" fmla="*/ 1083 w 1536"/>
              <a:gd name="T5" fmla="*/ 180 h 1350"/>
              <a:gd name="T6" fmla="*/ 1083 w 1536"/>
              <a:gd name="T7" fmla="*/ 135 h 1350"/>
              <a:gd name="T8" fmla="*/ 948 w 1536"/>
              <a:gd name="T9" fmla="*/ 0 h 1350"/>
              <a:gd name="T10" fmla="*/ 588 w 1536"/>
              <a:gd name="T11" fmla="*/ 0 h 1350"/>
              <a:gd name="T12" fmla="*/ 453 w 1536"/>
              <a:gd name="T13" fmla="*/ 135 h 1350"/>
              <a:gd name="T14" fmla="*/ 453 w 1536"/>
              <a:gd name="T15" fmla="*/ 180 h 1350"/>
              <a:gd name="T16" fmla="*/ 45 w 1536"/>
              <a:gd name="T17" fmla="*/ 180 h 1350"/>
              <a:gd name="T18" fmla="*/ 0 w 1536"/>
              <a:gd name="T19" fmla="*/ 225 h 1350"/>
              <a:gd name="T20" fmla="*/ 0 w 1536"/>
              <a:gd name="T21" fmla="*/ 1215 h 1350"/>
              <a:gd name="T22" fmla="*/ 135 w 1536"/>
              <a:gd name="T23" fmla="*/ 1350 h 1350"/>
              <a:gd name="T24" fmla="*/ 1401 w 1536"/>
              <a:gd name="T25" fmla="*/ 1350 h 1350"/>
              <a:gd name="T26" fmla="*/ 1536 w 1536"/>
              <a:gd name="T27" fmla="*/ 1215 h 1350"/>
              <a:gd name="T28" fmla="*/ 1536 w 1536"/>
              <a:gd name="T29" fmla="*/ 226 h 1350"/>
              <a:gd name="T30" fmla="*/ 1536 w 1536"/>
              <a:gd name="T31" fmla="*/ 226 h 1350"/>
              <a:gd name="T32" fmla="*/ 1491 w 1536"/>
              <a:gd name="T33" fmla="*/ 180 h 1350"/>
              <a:gd name="T34" fmla="*/ 543 w 1536"/>
              <a:gd name="T35" fmla="*/ 135 h 1350"/>
              <a:gd name="T36" fmla="*/ 588 w 1536"/>
              <a:gd name="T37" fmla="*/ 90 h 1350"/>
              <a:gd name="T38" fmla="*/ 948 w 1536"/>
              <a:gd name="T39" fmla="*/ 90 h 1350"/>
              <a:gd name="T40" fmla="*/ 993 w 1536"/>
              <a:gd name="T41" fmla="*/ 135 h 1350"/>
              <a:gd name="T42" fmla="*/ 993 w 1536"/>
              <a:gd name="T43" fmla="*/ 180 h 1350"/>
              <a:gd name="T44" fmla="*/ 543 w 1536"/>
              <a:gd name="T45" fmla="*/ 180 h 1350"/>
              <a:gd name="T46" fmla="*/ 543 w 1536"/>
              <a:gd name="T47" fmla="*/ 135 h 1350"/>
              <a:gd name="T48" fmla="*/ 1429 w 1536"/>
              <a:gd name="T49" fmla="*/ 270 h 1350"/>
              <a:gd name="T50" fmla="*/ 1289 w 1536"/>
              <a:gd name="T51" fmla="*/ 689 h 1350"/>
              <a:gd name="T52" fmla="*/ 1246 w 1536"/>
              <a:gd name="T53" fmla="*/ 720 h 1350"/>
              <a:gd name="T54" fmla="*/ 993 w 1536"/>
              <a:gd name="T55" fmla="*/ 720 h 1350"/>
              <a:gd name="T56" fmla="*/ 993 w 1536"/>
              <a:gd name="T57" fmla="*/ 675 h 1350"/>
              <a:gd name="T58" fmla="*/ 948 w 1536"/>
              <a:gd name="T59" fmla="*/ 630 h 1350"/>
              <a:gd name="T60" fmla="*/ 588 w 1536"/>
              <a:gd name="T61" fmla="*/ 630 h 1350"/>
              <a:gd name="T62" fmla="*/ 543 w 1536"/>
              <a:gd name="T63" fmla="*/ 675 h 1350"/>
              <a:gd name="T64" fmla="*/ 543 w 1536"/>
              <a:gd name="T65" fmla="*/ 720 h 1350"/>
              <a:gd name="T66" fmla="*/ 290 w 1536"/>
              <a:gd name="T67" fmla="*/ 720 h 1350"/>
              <a:gd name="T68" fmla="*/ 247 w 1536"/>
              <a:gd name="T69" fmla="*/ 689 h 1350"/>
              <a:gd name="T70" fmla="*/ 107 w 1536"/>
              <a:gd name="T71" fmla="*/ 270 h 1350"/>
              <a:gd name="T72" fmla="*/ 1429 w 1536"/>
              <a:gd name="T73" fmla="*/ 270 h 1350"/>
              <a:gd name="T74" fmla="*/ 903 w 1536"/>
              <a:gd name="T75" fmla="*/ 720 h 1350"/>
              <a:gd name="T76" fmla="*/ 903 w 1536"/>
              <a:gd name="T77" fmla="*/ 810 h 1350"/>
              <a:gd name="T78" fmla="*/ 633 w 1536"/>
              <a:gd name="T79" fmla="*/ 810 h 1350"/>
              <a:gd name="T80" fmla="*/ 633 w 1536"/>
              <a:gd name="T81" fmla="*/ 720 h 1350"/>
              <a:gd name="T82" fmla="*/ 903 w 1536"/>
              <a:gd name="T83" fmla="*/ 720 h 1350"/>
              <a:gd name="T84" fmla="*/ 1446 w 1536"/>
              <a:gd name="T85" fmla="*/ 1215 h 1350"/>
              <a:gd name="T86" fmla="*/ 1401 w 1536"/>
              <a:gd name="T87" fmla="*/ 1260 h 1350"/>
              <a:gd name="T88" fmla="*/ 135 w 1536"/>
              <a:gd name="T89" fmla="*/ 1260 h 1350"/>
              <a:gd name="T90" fmla="*/ 90 w 1536"/>
              <a:gd name="T91" fmla="*/ 1215 h 1350"/>
              <a:gd name="T92" fmla="*/ 90 w 1536"/>
              <a:gd name="T93" fmla="*/ 502 h 1350"/>
              <a:gd name="T94" fmla="*/ 162 w 1536"/>
              <a:gd name="T95" fmla="*/ 718 h 1350"/>
              <a:gd name="T96" fmla="*/ 290 w 1536"/>
              <a:gd name="T97" fmla="*/ 810 h 1350"/>
              <a:gd name="T98" fmla="*/ 543 w 1536"/>
              <a:gd name="T99" fmla="*/ 810 h 1350"/>
              <a:gd name="T100" fmla="*/ 543 w 1536"/>
              <a:gd name="T101" fmla="*/ 855 h 1350"/>
              <a:gd name="T102" fmla="*/ 588 w 1536"/>
              <a:gd name="T103" fmla="*/ 900 h 1350"/>
              <a:gd name="T104" fmla="*/ 948 w 1536"/>
              <a:gd name="T105" fmla="*/ 900 h 1350"/>
              <a:gd name="T106" fmla="*/ 993 w 1536"/>
              <a:gd name="T107" fmla="*/ 855 h 1350"/>
              <a:gd name="T108" fmla="*/ 993 w 1536"/>
              <a:gd name="T109" fmla="*/ 810 h 1350"/>
              <a:gd name="T110" fmla="*/ 1246 w 1536"/>
              <a:gd name="T111" fmla="*/ 810 h 1350"/>
              <a:gd name="T112" fmla="*/ 1374 w 1536"/>
              <a:gd name="T113" fmla="*/ 718 h 1350"/>
              <a:gd name="T114" fmla="*/ 1446 w 1536"/>
              <a:gd name="T115" fmla="*/ 502 h 1350"/>
              <a:gd name="T116" fmla="*/ 1446 w 1536"/>
              <a:gd name="T117" fmla="*/ 1215 h 1350"/>
              <a:gd name="T118" fmla="*/ 1446 w 1536"/>
              <a:gd name="T119" fmla="*/ 1215 h 1350"/>
              <a:gd name="T120" fmla="*/ 1446 w 1536"/>
              <a:gd name="T121" fmla="*/ 121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350">
                <a:moveTo>
                  <a:pt x="1491" y="180"/>
                </a:moveTo>
                <a:cubicBezTo>
                  <a:pt x="1491" y="180"/>
                  <a:pt x="1491" y="180"/>
                  <a:pt x="1491" y="180"/>
                </a:cubicBezTo>
                <a:cubicBezTo>
                  <a:pt x="1083" y="180"/>
                  <a:pt x="1083" y="180"/>
                  <a:pt x="1083" y="180"/>
                </a:cubicBezTo>
                <a:cubicBezTo>
                  <a:pt x="1083" y="135"/>
                  <a:pt x="1083" y="135"/>
                  <a:pt x="1083" y="135"/>
                </a:cubicBezTo>
                <a:cubicBezTo>
                  <a:pt x="1083" y="61"/>
                  <a:pt x="1022" y="0"/>
                  <a:pt x="948" y="0"/>
                </a:cubicBezTo>
                <a:cubicBezTo>
                  <a:pt x="588" y="0"/>
                  <a:pt x="588" y="0"/>
                  <a:pt x="588" y="0"/>
                </a:cubicBezTo>
                <a:cubicBezTo>
                  <a:pt x="514" y="0"/>
                  <a:pt x="453" y="61"/>
                  <a:pt x="453" y="135"/>
                </a:cubicBezTo>
                <a:cubicBezTo>
                  <a:pt x="453" y="180"/>
                  <a:pt x="453" y="180"/>
                  <a:pt x="453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20" y="180"/>
                  <a:pt x="0" y="201"/>
                  <a:pt x="0" y="225"/>
                </a:cubicBezTo>
                <a:cubicBezTo>
                  <a:pt x="0" y="1215"/>
                  <a:pt x="0" y="1215"/>
                  <a:pt x="0" y="1215"/>
                </a:cubicBezTo>
                <a:cubicBezTo>
                  <a:pt x="0" y="1289"/>
                  <a:pt x="61" y="1350"/>
                  <a:pt x="135" y="1350"/>
                </a:cubicBezTo>
                <a:cubicBezTo>
                  <a:pt x="1401" y="1350"/>
                  <a:pt x="1401" y="1350"/>
                  <a:pt x="1401" y="1350"/>
                </a:cubicBezTo>
                <a:cubicBezTo>
                  <a:pt x="1475" y="1350"/>
                  <a:pt x="1536" y="1289"/>
                  <a:pt x="1536" y="1215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4" y="196"/>
                  <a:pt x="1516" y="180"/>
                  <a:pt x="1491" y="180"/>
                </a:cubicBezTo>
                <a:close/>
                <a:moveTo>
                  <a:pt x="543" y="135"/>
                </a:moveTo>
                <a:cubicBezTo>
                  <a:pt x="543" y="110"/>
                  <a:pt x="563" y="90"/>
                  <a:pt x="588" y="90"/>
                </a:cubicBezTo>
                <a:cubicBezTo>
                  <a:pt x="948" y="90"/>
                  <a:pt x="948" y="90"/>
                  <a:pt x="948" y="90"/>
                </a:cubicBezTo>
                <a:cubicBezTo>
                  <a:pt x="973" y="90"/>
                  <a:pt x="993" y="110"/>
                  <a:pt x="993" y="135"/>
                </a:cubicBezTo>
                <a:cubicBezTo>
                  <a:pt x="993" y="180"/>
                  <a:pt x="993" y="180"/>
                  <a:pt x="993" y="180"/>
                </a:cubicBezTo>
                <a:cubicBezTo>
                  <a:pt x="543" y="180"/>
                  <a:pt x="543" y="180"/>
                  <a:pt x="543" y="180"/>
                </a:cubicBezTo>
                <a:lnTo>
                  <a:pt x="543" y="135"/>
                </a:lnTo>
                <a:close/>
                <a:moveTo>
                  <a:pt x="1429" y="270"/>
                </a:moveTo>
                <a:cubicBezTo>
                  <a:pt x="1289" y="689"/>
                  <a:pt x="1289" y="689"/>
                  <a:pt x="1289" y="689"/>
                </a:cubicBezTo>
                <a:cubicBezTo>
                  <a:pt x="1283" y="708"/>
                  <a:pt x="1266" y="720"/>
                  <a:pt x="1246" y="720"/>
                </a:cubicBezTo>
                <a:cubicBezTo>
                  <a:pt x="993" y="720"/>
                  <a:pt x="993" y="720"/>
                  <a:pt x="993" y="720"/>
                </a:cubicBezTo>
                <a:cubicBezTo>
                  <a:pt x="993" y="675"/>
                  <a:pt x="993" y="675"/>
                  <a:pt x="993" y="675"/>
                </a:cubicBezTo>
                <a:cubicBezTo>
                  <a:pt x="993" y="650"/>
                  <a:pt x="973" y="630"/>
                  <a:pt x="948" y="630"/>
                </a:cubicBezTo>
                <a:cubicBezTo>
                  <a:pt x="588" y="630"/>
                  <a:pt x="588" y="630"/>
                  <a:pt x="588" y="630"/>
                </a:cubicBezTo>
                <a:cubicBezTo>
                  <a:pt x="563" y="630"/>
                  <a:pt x="543" y="650"/>
                  <a:pt x="543" y="675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290" y="720"/>
                  <a:pt x="290" y="720"/>
                  <a:pt x="290" y="720"/>
                </a:cubicBezTo>
                <a:cubicBezTo>
                  <a:pt x="270" y="720"/>
                  <a:pt x="253" y="708"/>
                  <a:pt x="247" y="689"/>
                </a:cubicBezTo>
                <a:cubicBezTo>
                  <a:pt x="107" y="270"/>
                  <a:pt x="107" y="270"/>
                  <a:pt x="107" y="270"/>
                </a:cubicBezTo>
                <a:lnTo>
                  <a:pt x="1429" y="270"/>
                </a:lnTo>
                <a:close/>
                <a:moveTo>
                  <a:pt x="903" y="720"/>
                </a:moveTo>
                <a:cubicBezTo>
                  <a:pt x="903" y="810"/>
                  <a:pt x="903" y="810"/>
                  <a:pt x="903" y="810"/>
                </a:cubicBezTo>
                <a:cubicBezTo>
                  <a:pt x="633" y="810"/>
                  <a:pt x="633" y="810"/>
                  <a:pt x="633" y="810"/>
                </a:cubicBezTo>
                <a:cubicBezTo>
                  <a:pt x="633" y="720"/>
                  <a:pt x="633" y="720"/>
                  <a:pt x="633" y="720"/>
                </a:cubicBezTo>
                <a:lnTo>
                  <a:pt x="903" y="720"/>
                </a:lnTo>
                <a:close/>
                <a:moveTo>
                  <a:pt x="1446" y="1215"/>
                </a:moveTo>
                <a:cubicBezTo>
                  <a:pt x="1446" y="1240"/>
                  <a:pt x="1426" y="1260"/>
                  <a:pt x="1401" y="1260"/>
                </a:cubicBezTo>
                <a:cubicBezTo>
                  <a:pt x="135" y="1260"/>
                  <a:pt x="135" y="1260"/>
                  <a:pt x="135" y="1260"/>
                </a:cubicBezTo>
                <a:cubicBezTo>
                  <a:pt x="110" y="1260"/>
                  <a:pt x="90" y="1240"/>
                  <a:pt x="90" y="1215"/>
                </a:cubicBezTo>
                <a:cubicBezTo>
                  <a:pt x="90" y="502"/>
                  <a:pt x="90" y="502"/>
                  <a:pt x="90" y="502"/>
                </a:cubicBezTo>
                <a:cubicBezTo>
                  <a:pt x="162" y="718"/>
                  <a:pt x="162" y="718"/>
                  <a:pt x="162" y="718"/>
                </a:cubicBezTo>
                <a:cubicBezTo>
                  <a:pt x="180" y="773"/>
                  <a:pt x="232" y="810"/>
                  <a:pt x="290" y="810"/>
                </a:cubicBezTo>
                <a:cubicBezTo>
                  <a:pt x="543" y="810"/>
                  <a:pt x="543" y="810"/>
                  <a:pt x="543" y="810"/>
                </a:cubicBezTo>
                <a:cubicBezTo>
                  <a:pt x="543" y="855"/>
                  <a:pt x="543" y="855"/>
                  <a:pt x="543" y="855"/>
                </a:cubicBezTo>
                <a:cubicBezTo>
                  <a:pt x="543" y="880"/>
                  <a:pt x="563" y="900"/>
                  <a:pt x="588" y="900"/>
                </a:cubicBezTo>
                <a:cubicBezTo>
                  <a:pt x="948" y="900"/>
                  <a:pt x="948" y="900"/>
                  <a:pt x="948" y="900"/>
                </a:cubicBezTo>
                <a:cubicBezTo>
                  <a:pt x="973" y="900"/>
                  <a:pt x="993" y="880"/>
                  <a:pt x="993" y="855"/>
                </a:cubicBezTo>
                <a:cubicBezTo>
                  <a:pt x="993" y="810"/>
                  <a:pt x="993" y="810"/>
                  <a:pt x="993" y="810"/>
                </a:cubicBezTo>
                <a:cubicBezTo>
                  <a:pt x="1246" y="810"/>
                  <a:pt x="1246" y="810"/>
                  <a:pt x="1246" y="810"/>
                </a:cubicBezTo>
                <a:cubicBezTo>
                  <a:pt x="1304" y="810"/>
                  <a:pt x="1356" y="773"/>
                  <a:pt x="1374" y="718"/>
                </a:cubicBezTo>
                <a:cubicBezTo>
                  <a:pt x="1446" y="502"/>
                  <a:pt x="1446" y="502"/>
                  <a:pt x="1446" y="502"/>
                </a:cubicBezTo>
                <a:lnTo>
                  <a:pt x="1446" y="1215"/>
                </a:lnTo>
                <a:close/>
                <a:moveTo>
                  <a:pt x="1446" y="1215"/>
                </a:moveTo>
                <a:cubicBezTo>
                  <a:pt x="1446" y="1215"/>
                  <a:pt x="1446" y="1215"/>
                  <a:pt x="1446" y="121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92CFA4B2-EC30-43A3-967B-EF254A19D017}"/>
              </a:ext>
            </a:extLst>
          </p:cNvPr>
          <p:cNvSpPr>
            <a:spLocks/>
          </p:cNvSpPr>
          <p:nvPr/>
        </p:nvSpPr>
        <p:spPr bwMode="auto">
          <a:xfrm>
            <a:off x="2075193" y="3479988"/>
            <a:ext cx="4484690" cy="2385328"/>
          </a:xfrm>
          <a:custGeom>
            <a:avLst/>
            <a:gdLst>
              <a:gd name="T0" fmla="*/ 2018 w 2619"/>
              <a:gd name="T1" fmla="*/ 191 h 1393"/>
              <a:gd name="T2" fmla="*/ 2018 w 2619"/>
              <a:gd name="T3" fmla="*/ 794 h 1393"/>
              <a:gd name="T4" fmla="*/ 773 w 2619"/>
              <a:gd name="T5" fmla="*/ 794 h 1393"/>
              <a:gd name="T6" fmla="*/ 773 w 2619"/>
              <a:gd name="T7" fmla="*/ 467 h 1393"/>
              <a:gd name="T8" fmla="*/ 933 w 2619"/>
              <a:gd name="T9" fmla="*/ 467 h 1393"/>
              <a:gd name="T10" fmla="*/ 467 w 2619"/>
              <a:gd name="T11" fmla="*/ 0 h 1393"/>
              <a:gd name="T12" fmla="*/ 0 w 2619"/>
              <a:gd name="T13" fmla="*/ 467 h 1393"/>
              <a:gd name="T14" fmla="*/ 172 w 2619"/>
              <a:gd name="T15" fmla="*/ 467 h 1393"/>
              <a:gd name="T16" fmla="*/ 172 w 2619"/>
              <a:gd name="T17" fmla="*/ 1393 h 1393"/>
              <a:gd name="T18" fmla="*/ 2619 w 2619"/>
              <a:gd name="T19" fmla="*/ 1393 h 1393"/>
              <a:gd name="T20" fmla="*/ 2619 w 2619"/>
              <a:gd name="T21" fmla="*/ 191 h 1393"/>
              <a:gd name="T22" fmla="*/ 2018 w 2619"/>
              <a:gd name="T23" fmla="*/ 191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9" h="1393">
                <a:moveTo>
                  <a:pt x="2018" y="191"/>
                </a:moveTo>
                <a:lnTo>
                  <a:pt x="2018" y="794"/>
                </a:lnTo>
                <a:lnTo>
                  <a:pt x="773" y="794"/>
                </a:lnTo>
                <a:lnTo>
                  <a:pt x="773" y="467"/>
                </a:lnTo>
                <a:lnTo>
                  <a:pt x="933" y="467"/>
                </a:lnTo>
                <a:lnTo>
                  <a:pt x="467" y="0"/>
                </a:lnTo>
                <a:lnTo>
                  <a:pt x="0" y="467"/>
                </a:lnTo>
                <a:lnTo>
                  <a:pt x="172" y="467"/>
                </a:lnTo>
                <a:lnTo>
                  <a:pt x="172" y="1393"/>
                </a:lnTo>
                <a:lnTo>
                  <a:pt x="2619" y="1393"/>
                </a:lnTo>
                <a:lnTo>
                  <a:pt x="2619" y="191"/>
                </a:lnTo>
                <a:lnTo>
                  <a:pt x="2018" y="191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6000">
                <a:schemeClr val="accent4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EAFA8C1A-88FB-4969-8248-EA75BA047C3D}"/>
              </a:ext>
            </a:extLst>
          </p:cNvPr>
          <p:cNvSpPr txBox="1"/>
          <p:nvPr/>
        </p:nvSpPr>
        <p:spPr>
          <a:xfrm>
            <a:off x="2744059" y="5095351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 Un-Managed Scenario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BA2C897-09F3-4347-B3B4-6B54E0D1A577}"/>
              </a:ext>
            </a:extLst>
          </p:cNvPr>
          <p:cNvGrpSpPr/>
          <p:nvPr/>
        </p:nvGrpSpPr>
        <p:grpSpPr>
          <a:xfrm>
            <a:off x="2639128" y="4095333"/>
            <a:ext cx="470646" cy="527224"/>
            <a:chOff x="120651" y="2266950"/>
            <a:chExt cx="2944813" cy="3298825"/>
          </a:xfrm>
          <a:solidFill>
            <a:schemeClr val="bg1"/>
          </a:solidFill>
        </p:grpSpPr>
        <p:sp>
          <p:nvSpPr>
            <p:cNvPr id="17" name="Freeform 1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C8BF11E-B780-4A4A-8356-9C723C58F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201" y="3508375"/>
              <a:ext cx="747713" cy="1436688"/>
            </a:xfrm>
            <a:custGeom>
              <a:avLst/>
              <a:gdLst>
                <a:gd name="T0" fmla="*/ 206 w 347"/>
                <a:gd name="T1" fmla="*/ 290 h 669"/>
                <a:gd name="T2" fmla="*/ 141 w 347"/>
                <a:gd name="T3" fmla="*/ 290 h 669"/>
                <a:gd name="T4" fmla="*/ 90 w 347"/>
                <a:gd name="T5" fmla="*/ 238 h 669"/>
                <a:gd name="T6" fmla="*/ 141 w 347"/>
                <a:gd name="T7" fmla="*/ 187 h 669"/>
                <a:gd name="T8" fmla="*/ 270 w 347"/>
                <a:gd name="T9" fmla="*/ 187 h 669"/>
                <a:gd name="T10" fmla="*/ 315 w 347"/>
                <a:gd name="T11" fmla="*/ 142 h 669"/>
                <a:gd name="T12" fmla="*/ 270 w 347"/>
                <a:gd name="T13" fmla="*/ 97 h 669"/>
                <a:gd name="T14" fmla="*/ 219 w 347"/>
                <a:gd name="T15" fmla="*/ 97 h 669"/>
                <a:gd name="T16" fmla="*/ 219 w 347"/>
                <a:gd name="T17" fmla="*/ 45 h 669"/>
                <a:gd name="T18" fmla="*/ 174 w 347"/>
                <a:gd name="T19" fmla="*/ 0 h 669"/>
                <a:gd name="T20" fmla="*/ 129 w 347"/>
                <a:gd name="T21" fmla="*/ 45 h 669"/>
                <a:gd name="T22" fmla="*/ 129 w 347"/>
                <a:gd name="T23" fmla="*/ 97 h 669"/>
                <a:gd name="T24" fmla="*/ 0 w 347"/>
                <a:gd name="T25" fmla="*/ 238 h 669"/>
                <a:gd name="T26" fmla="*/ 141 w 347"/>
                <a:gd name="T27" fmla="*/ 380 h 669"/>
                <a:gd name="T28" fmla="*/ 206 w 347"/>
                <a:gd name="T29" fmla="*/ 380 h 669"/>
                <a:gd name="T30" fmla="*/ 257 w 347"/>
                <a:gd name="T31" fmla="*/ 431 h 669"/>
                <a:gd name="T32" fmla="*/ 206 w 347"/>
                <a:gd name="T33" fmla="*/ 482 h 669"/>
                <a:gd name="T34" fmla="*/ 77 w 347"/>
                <a:gd name="T35" fmla="*/ 482 h 669"/>
                <a:gd name="T36" fmla="*/ 32 w 347"/>
                <a:gd name="T37" fmla="*/ 527 h 669"/>
                <a:gd name="T38" fmla="*/ 77 w 347"/>
                <a:gd name="T39" fmla="*/ 572 h 669"/>
                <a:gd name="T40" fmla="*/ 129 w 347"/>
                <a:gd name="T41" fmla="*/ 572 h 669"/>
                <a:gd name="T42" fmla="*/ 129 w 347"/>
                <a:gd name="T43" fmla="*/ 624 h 669"/>
                <a:gd name="T44" fmla="*/ 174 w 347"/>
                <a:gd name="T45" fmla="*/ 669 h 669"/>
                <a:gd name="T46" fmla="*/ 219 w 347"/>
                <a:gd name="T47" fmla="*/ 624 h 669"/>
                <a:gd name="T48" fmla="*/ 219 w 347"/>
                <a:gd name="T49" fmla="*/ 572 h 669"/>
                <a:gd name="T50" fmla="*/ 347 w 347"/>
                <a:gd name="T51" fmla="*/ 431 h 669"/>
                <a:gd name="T52" fmla="*/ 206 w 347"/>
                <a:gd name="T53" fmla="*/ 290 h 669"/>
                <a:gd name="T54" fmla="*/ 206 w 347"/>
                <a:gd name="T55" fmla="*/ 290 h 669"/>
                <a:gd name="T56" fmla="*/ 206 w 347"/>
                <a:gd name="T57" fmla="*/ 29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7" h="669">
                  <a:moveTo>
                    <a:pt x="206" y="290"/>
                  </a:moveTo>
                  <a:cubicBezTo>
                    <a:pt x="141" y="290"/>
                    <a:pt x="141" y="290"/>
                    <a:pt x="141" y="290"/>
                  </a:cubicBezTo>
                  <a:cubicBezTo>
                    <a:pt x="113" y="290"/>
                    <a:pt x="90" y="267"/>
                    <a:pt x="90" y="238"/>
                  </a:cubicBezTo>
                  <a:cubicBezTo>
                    <a:pt x="90" y="210"/>
                    <a:pt x="113" y="187"/>
                    <a:pt x="141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95" y="187"/>
                    <a:pt x="315" y="167"/>
                    <a:pt x="315" y="142"/>
                  </a:cubicBezTo>
                  <a:cubicBezTo>
                    <a:pt x="315" y="117"/>
                    <a:pt x="295" y="97"/>
                    <a:pt x="270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21"/>
                    <a:pt x="198" y="0"/>
                    <a:pt x="174" y="0"/>
                  </a:cubicBezTo>
                  <a:cubicBezTo>
                    <a:pt x="149" y="0"/>
                    <a:pt x="129" y="21"/>
                    <a:pt x="129" y="45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57" y="104"/>
                    <a:pt x="0" y="165"/>
                    <a:pt x="0" y="238"/>
                  </a:cubicBezTo>
                  <a:cubicBezTo>
                    <a:pt x="0" y="316"/>
                    <a:pt x="63" y="380"/>
                    <a:pt x="141" y="380"/>
                  </a:cubicBezTo>
                  <a:cubicBezTo>
                    <a:pt x="206" y="380"/>
                    <a:pt x="206" y="380"/>
                    <a:pt x="206" y="380"/>
                  </a:cubicBezTo>
                  <a:cubicBezTo>
                    <a:pt x="234" y="380"/>
                    <a:pt x="257" y="403"/>
                    <a:pt x="257" y="431"/>
                  </a:cubicBezTo>
                  <a:cubicBezTo>
                    <a:pt x="257" y="459"/>
                    <a:pt x="234" y="482"/>
                    <a:pt x="206" y="482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52" y="482"/>
                    <a:pt x="32" y="503"/>
                    <a:pt x="32" y="527"/>
                  </a:cubicBezTo>
                  <a:cubicBezTo>
                    <a:pt x="32" y="552"/>
                    <a:pt x="52" y="572"/>
                    <a:pt x="77" y="572"/>
                  </a:cubicBezTo>
                  <a:cubicBezTo>
                    <a:pt x="129" y="572"/>
                    <a:pt x="129" y="572"/>
                    <a:pt x="129" y="572"/>
                  </a:cubicBezTo>
                  <a:cubicBezTo>
                    <a:pt x="129" y="624"/>
                    <a:pt x="129" y="624"/>
                    <a:pt x="129" y="624"/>
                  </a:cubicBezTo>
                  <a:cubicBezTo>
                    <a:pt x="129" y="649"/>
                    <a:pt x="149" y="669"/>
                    <a:pt x="174" y="669"/>
                  </a:cubicBezTo>
                  <a:cubicBezTo>
                    <a:pt x="198" y="669"/>
                    <a:pt x="219" y="649"/>
                    <a:pt x="219" y="624"/>
                  </a:cubicBezTo>
                  <a:cubicBezTo>
                    <a:pt x="219" y="572"/>
                    <a:pt x="219" y="572"/>
                    <a:pt x="219" y="572"/>
                  </a:cubicBezTo>
                  <a:cubicBezTo>
                    <a:pt x="291" y="565"/>
                    <a:pt x="347" y="505"/>
                    <a:pt x="347" y="431"/>
                  </a:cubicBezTo>
                  <a:cubicBezTo>
                    <a:pt x="347" y="353"/>
                    <a:pt x="284" y="290"/>
                    <a:pt x="206" y="290"/>
                  </a:cubicBezTo>
                  <a:close/>
                  <a:moveTo>
                    <a:pt x="206" y="290"/>
                  </a:moveTo>
                  <a:cubicBezTo>
                    <a:pt x="206" y="290"/>
                    <a:pt x="206" y="290"/>
                    <a:pt x="206" y="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EE2E5DD6-68EB-4E0A-9F65-5D7BFABF3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51" y="2266950"/>
              <a:ext cx="2944813" cy="3298825"/>
            </a:xfrm>
            <a:custGeom>
              <a:avLst/>
              <a:gdLst>
                <a:gd name="T0" fmla="*/ 1125 w 1367"/>
                <a:gd name="T1" fmla="*/ 472 h 1536"/>
                <a:gd name="T2" fmla="*/ 1124 w 1367"/>
                <a:gd name="T3" fmla="*/ 472 h 1536"/>
                <a:gd name="T4" fmla="*/ 1032 w 1367"/>
                <a:gd name="T5" fmla="*/ 379 h 1536"/>
                <a:gd name="T6" fmla="*/ 1212 w 1367"/>
                <a:gd name="T7" fmla="*/ 379 h 1536"/>
                <a:gd name="T8" fmla="*/ 1257 w 1367"/>
                <a:gd name="T9" fmla="*/ 334 h 1536"/>
                <a:gd name="T10" fmla="*/ 1212 w 1367"/>
                <a:gd name="T11" fmla="*/ 289 h 1536"/>
                <a:gd name="T12" fmla="*/ 996 w 1367"/>
                <a:gd name="T13" fmla="*/ 289 h 1536"/>
                <a:gd name="T14" fmla="*/ 1108 w 1367"/>
                <a:gd name="T15" fmla="*/ 65 h 1536"/>
                <a:gd name="T16" fmla="*/ 1106 w 1367"/>
                <a:gd name="T17" fmla="*/ 21 h 1536"/>
                <a:gd name="T18" fmla="*/ 1068 w 1367"/>
                <a:gd name="T19" fmla="*/ 0 h 1536"/>
                <a:gd name="T20" fmla="*/ 299 w 1367"/>
                <a:gd name="T21" fmla="*/ 0 h 1536"/>
                <a:gd name="T22" fmla="*/ 261 w 1367"/>
                <a:gd name="T23" fmla="*/ 21 h 1536"/>
                <a:gd name="T24" fmla="*/ 259 w 1367"/>
                <a:gd name="T25" fmla="*/ 65 h 1536"/>
                <a:gd name="T26" fmla="*/ 389 w 1367"/>
                <a:gd name="T27" fmla="*/ 325 h 1536"/>
                <a:gd name="T28" fmla="*/ 243 w 1367"/>
                <a:gd name="T29" fmla="*/ 472 h 1536"/>
                <a:gd name="T30" fmla="*/ 242 w 1367"/>
                <a:gd name="T31" fmla="*/ 472 h 1536"/>
                <a:gd name="T32" fmla="*/ 243 w 1367"/>
                <a:gd name="T33" fmla="*/ 1353 h 1536"/>
                <a:gd name="T34" fmla="*/ 684 w 1367"/>
                <a:gd name="T35" fmla="*/ 1536 h 1536"/>
                <a:gd name="T36" fmla="*/ 1124 w 1367"/>
                <a:gd name="T37" fmla="*/ 1353 h 1536"/>
                <a:gd name="T38" fmla="*/ 1125 w 1367"/>
                <a:gd name="T39" fmla="*/ 472 h 1536"/>
                <a:gd name="T40" fmla="*/ 372 w 1367"/>
                <a:gd name="T41" fmla="*/ 90 h 1536"/>
                <a:gd name="T42" fmla="*/ 995 w 1367"/>
                <a:gd name="T43" fmla="*/ 90 h 1536"/>
                <a:gd name="T44" fmla="*/ 895 w 1367"/>
                <a:gd name="T45" fmla="*/ 289 h 1536"/>
                <a:gd name="T46" fmla="*/ 472 w 1367"/>
                <a:gd name="T47" fmla="*/ 289 h 1536"/>
                <a:gd name="T48" fmla="*/ 372 w 1367"/>
                <a:gd name="T49" fmla="*/ 90 h 1536"/>
                <a:gd name="T50" fmla="*/ 1061 w 1367"/>
                <a:gd name="T51" fmla="*/ 1290 h 1536"/>
                <a:gd name="T52" fmla="*/ 684 w 1367"/>
                <a:gd name="T53" fmla="*/ 1446 h 1536"/>
                <a:gd name="T54" fmla="*/ 306 w 1367"/>
                <a:gd name="T55" fmla="*/ 1290 h 1536"/>
                <a:gd name="T56" fmla="*/ 306 w 1367"/>
                <a:gd name="T57" fmla="*/ 535 h 1536"/>
                <a:gd name="T58" fmla="*/ 307 w 1367"/>
                <a:gd name="T59" fmla="*/ 535 h 1536"/>
                <a:gd name="T60" fmla="*/ 463 w 1367"/>
                <a:gd name="T61" fmla="*/ 379 h 1536"/>
                <a:gd name="T62" fmla="*/ 905 w 1367"/>
                <a:gd name="T63" fmla="*/ 379 h 1536"/>
                <a:gd name="T64" fmla="*/ 1060 w 1367"/>
                <a:gd name="T65" fmla="*/ 535 h 1536"/>
                <a:gd name="T66" fmla="*/ 1061 w 1367"/>
                <a:gd name="T67" fmla="*/ 535 h 1536"/>
                <a:gd name="T68" fmla="*/ 1061 w 1367"/>
                <a:gd name="T69" fmla="*/ 1290 h 1536"/>
                <a:gd name="T70" fmla="*/ 1061 w 1367"/>
                <a:gd name="T71" fmla="*/ 1290 h 1536"/>
                <a:gd name="T72" fmla="*/ 1061 w 1367"/>
                <a:gd name="T73" fmla="*/ 129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7" h="1536">
                  <a:moveTo>
                    <a:pt x="1125" y="472"/>
                  </a:moveTo>
                  <a:cubicBezTo>
                    <a:pt x="1125" y="472"/>
                    <a:pt x="1125" y="472"/>
                    <a:pt x="1124" y="472"/>
                  </a:cubicBezTo>
                  <a:cubicBezTo>
                    <a:pt x="1032" y="379"/>
                    <a:pt x="1032" y="379"/>
                    <a:pt x="103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37" y="379"/>
                    <a:pt x="1257" y="359"/>
                    <a:pt x="1257" y="334"/>
                  </a:cubicBezTo>
                  <a:cubicBezTo>
                    <a:pt x="1257" y="309"/>
                    <a:pt x="1237" y="289"/>
                    <a:pt x="1212" y="289"/>
                  </a:cubicBezTo>
                  <a:cubicBezTo>
                    <a:pt x="996" y="289"/>
                    <a:pt x="996" y="289"/>
                    <a:pt x="996" y="289"/>
                  </a:cubicBezTo>
                  <a:cubicBezTo>
                    <a:pt x="1108" y="65"/>
                    <a:pt x="1108" y="65"/>
                    <a:pt x="1108" y="65"/>
                  </a:cubicBezTo>
                  <a:cubicBezTo>
                    <a:pt x="1115" y="51"/>
                    <a:pt x="1114" y="35"/>
                    <a:pt x="1106" y="21"/>
                  </a:cubicBezTo>
                  <a:cubicBezTo>
                    <a:pt x="1098" y="8"/>
                    <a:pt x="1083" y="0"/>
                    <a:pt x="106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84" y="0"/>
                    <a:pt x="269" y="8"/>
                    <a:pt x="261" y="21"/>
                  </a:cubicBezTo>
                  <a:cubicBezTo>
                    <a:pt x="253" y="35"/>
                    <a:pt x="252" y="51"/>
                    <a:pt x="259" y="65"/>
                  </a:cubicBezTo>
                  <a:cubicBezTo>
                    <a:pt x="389" y="325"/>
                    <a:pt x="389" y="325"/>
                    <a:pt x="389" y="325"/>
                  </a:cubicBezTo>
                  <a:cubicBezTo>
                    <a:pt x="243" y="472"/>
                    <a:pt x="243" y="472"/>
                    <a:pt x="243" y="472"/>
                  </a:cubicBezTo>
                  <a:cubicBezTo>
                    <a:pt x="243" y="472"/>
                    <a:pt x="242" y="472"/>
                    <a:pt x="242" y="472"/>
                  </a:cubicBezTo>
                  <a:cubicBezTo>
                    <a:pt x="0" y="715"/>
                    <a:pt x="0" y="1110"/>
                    <a:pt x="243" y="1353"/>
                  </a:cubicBezTo>
                  <a:cubicBezTo>
                    <a:pt x="360" y="1471"/>
                    <a:pt x="517" y="1536"/>
                    <a:pt x="684" y="1536"/>
                  </a:cubicBezTo>
                  <a:cubicBezTo>
                    <a:pt x="850" y="1536"/>
                    <a:pt x="1007" y="1471"/>
                    <a:pt x="1124" y="1353"/>
                  </a:cubicBezTo>
                  <a:cubicBezTo>
                    <a:pt x="1367" y="1110"/>
                    <a:pt x="1367" y="715"/>
                    <a:pt x="1125" y="472"/>
                  </a:cubicBezTo>
                  <a:close/>
                  <a:moveTo>
                    <a:pt x="372" y="90"/>
                  </a:moveTo>
                  <a:cubicBezTo>
                    <a:pt x="995" y="90"/>
                    <a:pt x="995" y="90"/>
                    <a:pt x="995" y="90"/>
                  </a:cubicBezTo>
                  <a:cubicBezTo>
                    <a:pt x="895" y="289"/>
                    <a:pt x="895" y="289"/>
                    <a:pt x="895" y="289"/>
                  </a:cubicBezTo>
                  <a:cubicBezTo>
                    <a:pt x="472" y="289"/>
                    <a:pt x="472" y="289"/>
                    <a:pt x="472" y="289"/>
                  </a:cubicBezTo>
                  <a:lnTo>
                    <a:pt x="372" y="90"/>
                  </a:lnTo>
                  <a:close/>
                  <a:moveTo>
                    <a:pt x="1061" y="1290"/>
                  </a:moveTo>
                  <a:cubicBezTo>
                    <a:pt x="960" y="1391"/>
                    <a:pt x="826" y="1446"/>
                    <a:pt x="684" y="1446"/>
                  </a:cubicBezTo>
                  <a:cubicBezTo>
                    <a:pt x="541" y="1446"/>
                    <a:pt x="407" y="1391"/>
                    <a:pt x="306" y="1290"/>
                  </a:cubicBezTo>
                  <a:cubicBezTo>
                    <a:pt x="98" y="1082"/>
                    <a:pt x="98" y="743"/>
                    <a:pt x="306" y="535"/>
                  </a:cubicBezTo>
                  <a:cubicBezTo>
                    <a:pt x="307" y="535"/>
                    <a:pt x="307" y="535"/>
                    <a:pt x="307" y="535"/>
                  </a:cubicBezTo>
                  <a:cubicBezTo>
                    <a:pt x="463" y="379"/>
                    <a:pt x="463" y="379"/>
                    <a:pt x="463" y="379"/>
                  </a:cubicBezTo>
                  <a:cubicBezTo>
                    <a:pt x="905" y="379"/>
                    <a:pt x="905" y="379"/>
                    <a:pt x="905" y="379"/>
                  </a:cubicBezTo>
                  <a:cubicBezTo>
                    <a:pt x="1060" y="535"/>
                    <a:pt x="1060" y="535"/>
                    <a:pt x="1060" y="535"/>
                  </a:cubicBezTo>
                  <a:cubicBezTo>
                    <a:pt x="1060" y="535"/>
                    <a:pt x="1061" y="535"/>
                    <a:pt x="1061" y="535"/>
                  </a:cubicBezTo>
                  <a:cubicBezTo>
                    <a:pt x="1269" y="743"/>
                    <a:pt x="1269" y="1082"/>
                    <a:pt x="1061" y="1290"/>
                  </a:cubicBezTo>
                  <a:close/>
                  <a:moveTo>
                    <a:pt x="1061" y="1290"/>
                  </a:moveTo>
                  <a:cubicBezTo>
                    <a:pt x="1061" y="1290"/>
                    <a:pt x="1061" y="1290"/>
                    <a:pt x="1061" y="1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Flow of Development (Unmanaged Scenario)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358108" y="1057728"/>
            <a:ext cx="3960440" cy="715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Fiori UI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108" y="2137848"/>
            <a:ext cx="3960440" cy="7528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Binding for UI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358108" y="4437112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Travel – Using /demo/travel</a:t>
            </a:r>
          </a:p>
          <a:p>
            <a:pPr algn="ctr"/>
            <a:r>
              <a:rPr lang="en-US" sz="1400" dirty="0"/>
              <a:t>Projection view- what we want to show to UI</a:t>
            </a:r>
            <a:endParaRPr lang="en-IN" sz="1400" dirty="0"/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58108" y="3274986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Definition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49996" y="58052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Agency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217976" y="581538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9190756" y="58179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I_Country</a:t>
            </a:r>
            <a:endParaRPr lang="en-US" dirty="0"/>
          </a:p>
        </p:txBody>
      </p:sp>
      <p:cxnSp>
        <p:nvCxnSpPr>
          <p:cNvPr id="6" name="Elbow Connector 5"/>
          <p:cNvCxnSpPr>
            <a:stCxn id="14" idx="0"/>
            <a:endCxn id="12" idx="2"/>
          </p:cNvCxnSpPr>
          <p:nvPr/>
        </p:nvCxnSpPr>
        <p:spPr>
          <a:xfrm rot="5400000" flipH="1" flipV="1">
            <a:off x="4093694" y="4560630"/>
            <a:ext cx="581056" cy="190821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12" idx="2"/>
          </p:cNvCxnSpPr>
          <p:nvPr/>
        </p:nvCxnSpPr>
        <p:spPr>
          <a:xfrm rot="16200000" flipV="1">
            <a:off x="6022624" y="4539912"/>
            <a:ext cx="591176" cy="195976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 flipV="1">
            <a:off x="8378216" y="6132732"/>
            <a:ext cx="812540" cy="2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9190756" y="4509120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I_Currency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1"/>
            <a:endCxn id="12" idx="3"/>
          </p:cNvCxnSpPr>
          <p:nvPr/>
        </p:nvCxnSpPr>
        <p:spPr>
          <a:xfrm flipH="1">
            <a:off x="7318548" y="4826468"/>
            <a:ext cx="1872208" cy="4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89514" y="44585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74332" y="515719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70076" y="5415607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295150" y="5445224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07318" y="4437112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1" name="Chevron 30"/>
          <p:cNvSpPr/>
          <p:nvPr/>
        </p:nvSpPr>
        <p:spPr>
          <a:xfrm rot="-5400000">
            <a:off x="5215326" y="2922002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 rot="-5400000">
            <a:off x="5203278" y="4104110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 rot="-5400000">
            <a:off x="5203278" y="1829834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Defining Data Models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924927"/>
            <a:ext cx="5345238" cy="436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76" y="1916832"/>
            <a:ext cx="5017142" cy="43771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813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Create Customer CDS View “ZI_Customer_U_XX”</a:t>
            </a:r>
            <a:endParaRPr lang="en-IN" sz="18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-60000" flipV="1">
            <a:off x="6275076" y="1124899"/>
            <a:ext cx="63975" cy="530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53830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Create Customer CDS View “ZI_Agency_U_XX”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Root CDS Entity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203542"/>
            <a:ext cx="6520547" cy="532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89690" y="1058129"/>
            <a:ext cx="40490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On top of Customer and Agency CDS View we Create Root CDS View </a:t>
            </a:r>
            <a:r>
              <a:rPr lang="en-US" sz="1800" dirty="0" err="1" smtClean="0">
                <a:solidFill>
                  <a:schemeClr val="bg1"/>
                </a:solidFill>
              </a:rPr>
              <a:t>EntIty</a:t>
            </a:r>
            <a:r>
              <a:rPr lang="en-US" sz="1800" dirty="0" smtClean="0">
                <a:solidFill>
                  <a:schemeClr val="bg1"/>
                </a:solidFill>
              </a:rPr>
              <a:t> called “ZI_TRAVEL_U_XX”.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With Annotations like Metadata ,Search ,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Semantic Annotation etc.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Association to Agency ,Customer , Currency.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Create OData Service ( Business Service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820" y="985720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en-US" sz="1800" b="1" dirty="0">
                <a:solidFill>
                  <a:schemeClr val="bg1"/>
                </a:solidFill>
              </a:rPr>
              <a:t>business service definition </a:t>
            </a:r>
            <a:r>
              <a:rPr lang="en-US" sz="1800" dirty="0">
                <a:solidFill>
                  <a:schemeClr val="bg1"/>
                </a:solidFill>
              </a:rPr>
              <a:t>(short form: service definition) describes which CDS entities of a data model are to be exposed so that a specific business service, for example, Sales Order handling, can be enabled. It is an ABAP Repository object that describes the consumer-specific but protocol-agnostic perspective on a data model.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70" y="3284984"/>
            <a:ext cx="8450476" cy="3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7828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CDS Entity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4654252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Service Definition 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8542684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Service Binding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2998068" y="2594220"/>
            <a:ext cx="16561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814492" y="2564904"/>
            <a:ext cx="1728192" cy="293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 ( Business Service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9097" y="1124744"/>
            <a:ext cx="10381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business service binding (short form: service binding) is an ABAP Repository object used to bind a service definition to a client-server communication protocol such as OData. Like any other repository object, the service binding uses the proven infrastructure of the ABAP Workbench, including the transport functionality.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97" y="2187098"/>
            <a:ext cx="7705714" cy="4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6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10308</TotalTime>
  <Words>522</Words>
  <Application>Microsoft Office PowerPoint</Application>
  <PresentationFormat>Custom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Types of Scenario </vt:lpstr>
      <vt:lpstr>Flow of Development (Unmanaged Scenario)</vt:lpstr>
      <vt:lpstr>Defining Data Models</vt:lpstr>
      <vt:lpstr>Root CDS Entity</vt:lpstr>
      <vt:lpstr>Create OData Service ( Business Service )</vt:lpstr>
      <vt:lpstr>Service Binding ( Business Service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273</cp:revision>
  <dcterms:created xsi:type="dcterms:W3CDTF">2013-09-12T13:05:01Z</dcterms:created>
  <dcterms:modified xsi:type="dcterms:W3CDTF">2021-09-15T04:49:17Z</dcterms:modified>
</cp:coreProperties>
</file>